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1" r:id="rId3"/>
    <p:sldId id="279" r:id="rId4"/>
    <p:sldId id="257" r:id="rId5"/>
    <p:sldId id="281" r:id="rId6"/>
    <p:sldId id="280" r:id="rId7"/>
    <p:sldId id="275" r:id="rId8"/>
    <p:sldId id="276" r:id="rId9"/>
    <p:sldId id="284" r:id="rId10"/>
    <p:sldId id="282" r:id="rId11"/>
    <p:sldId id="283" r:id="rId12"/>
    <p:sldId id="285" r:id="rId13"/>
    <p:sldId id="286" r:id="rId14"/>
    <p:sldId id="287" r:id="rId15"/>
    <p:sldId id="288" r:id="rId16"/>
    <p:sldId id="289" r:id="rId17"/>
    <p:sldId id="29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Introduction" id="{45AFB12D-89E6-4F93-9353-FA8023ED3E1B}">
          <p14:sldIdLst>
            <p14:sldId id="271"/>
            <p14:sldId id="279"/>
            <p14:sldId id="257"/>
          </p14:sldIdLst>
        </p14:section>
        <p14:section name="Design" id="{DFF99FD5-B5DB-486A-A8AB-9C9D79499D89}">
          <p14:sldIdLst>
            <p14:sldId id="281"/>
            <p14:sldId id="280"/>
          </p14:sldIdLst>
        </p14:section>
        <p14:section name="Implementation" id="{FCFFAD9E-1E04-43C5-A386-283D3D3AA824}">
          <p14:sldIdLst>
            <p14:sldId id="275"/>
            <p14:sldId id="276"/>
            <p14:sldId id="284"/>
            <p14:sldId id="282"/>
            <p14:sldId id="283"/>
            <p14:sldId id="285"/>
          </p14:sldIdLst>
        </p14:section>
        <p14:section name="Testing" id="{0720902B-E2B8-4991-92CC-8DB5C9EE73C3}">
          <p14:sldIdLst>
            <p14:sldId id="286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C48A65-6189-4836-9441-255D90689C26}" v="1" dt="2020-02-10T23:47:19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14" autoAdjust="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78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e Ibikunle" userId="4d70f7978e07a2fc" providerId="LiveId" clId="{A5C48A65-6189-4836-9441-255D90689C26}"/>
    <pc:docChg chg="modSld sldOrd">
      <pc:chgData name="Ore Ibikunle" userId="4d70f7978e07a2fc" providerId="LiveId" clId="{A5C48A65-6189-4836-9441-255D90689C26}" dt="2020-02-10T23:47:19.454" v="0"/>
      <pc:docMkLst>
        <pc:docMk/>
      </pc:docMkLst>
      <pc:sldChg chg="ord">
        <pc:chgData name="Ore Ibikunle" userId="4d70f7978e07a2fc" providerId="LiveId" clId="{A5C48A65-6189-4836-9441-255D90689C26}" dt="2020-02-10T23:47:19.454" v="0"/>
        <pc:sldMkLst>
          <pc:docMk/>
          <pc:sldMk cId="958036878" sldId="28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baseline="0" dirty="0"/>
              <a:t>Slide Show mode, select the arrows to visit links.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2/10/2020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9275" y="357553"/>
            <a:ext cx="6333449" cy="779585"/>
          </a:xfrm>
        </p:spPr>
        <p:txBody>
          <a:bodyPr anchor="ctr" anchorCtr="0">
            <a:noAutofit/>
          </a:bodyPr>
          <a:lstStyle/>
          <a:p>
            <a:pPr algn="ctr"/>
            <a:r>
              <a:rPr lang="en-US" sz="5000" spc="300" dirty="0">
                <a:solidFill>
                  <a:schemeClr val="tx1"/>
                </a:solidFill>
                <a:latin typeface="Bebas Neue" panose="020B0606020202050201" pitchFamily="34" charset="0"/>
                <a:cs typeface="Arial" panose="020B0604020202020204" pitchFamily="34" charset="0"/>
              </a:rPr>
              <a:t>Collider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C6F612-C0BC-40FA-B33C-00AA7A199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84" y="1250304"/>
            <a:ext cx="5486399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 descr="Light grey line separating Morph text and images">
            <a:extLst>
              <a:ext uri="{FF2B5EF4-FFF2-40B4-BE49-F238E27FC236}">
                <a16:creationId xmlns:a16="http://schemas.microsoft.com/office/drawing/2014/main" id="{CEBECDEB-6DE9-4D35-B520-A86E5880FA99}"/>
              </a:ext>
            </a:extLst>
          </p:cNvPr>
          <p:cNvCxnSpPr/>
          <p:nvPr/>
        </p:nvCxnSpPr>
        <p:spPr>
          <a:xfrm>
            <a:off x="7148917" y="1414587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7">
            <a:extLst>
              <a:ext uri="{FF2B5EF4-FFF2-40B4-BE49-F238E27FC236}">
                <a16:creationId xmlns:a16="http://schemas.microsoft.com/office/drawing/2014/main" id="{7C647C62-C8E7-4990-B5B2-DEC547EE97A5}"/>
              </a:ext>
            </a:extLst>
          </p:cNvPr>
          <p:cNvSpPr txBox="1">
            <a:spLocks/>
          </p:cNvSpPr>
          <p:nvPr/>
        </p:nvSpPr>
        <p:spPr>
          <a:xfrm>
            <a:off x="541608" y="244325"/>
            <a:ext cx="6039665" cy="920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>
                <a:latin typeface="Bebas Neue" panose="020B0606020202050201" pitchFamily="34" charset="0"/>
                <a:cs typeface="Arial" panose="020B0604020202020204" pitchFamily="34" charset="0"/>
              </a:rPr>
              <a:t>Enemies and collectables</a:t>
            </a:r>
            <a:endParaRPr lang="en-US" sz="4000" spc="300" dirty="0">
              <a:latin typeface="Bebas Neue" panose="020B0606020202050201" pitchFamily="34" charset="0"/>
              <a:cs typeface="Arial" panose="020B0604020202020204" pitchFamily="34" charset="0"/>
            </a:endParaRP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523EF82E-02D7-4ABC-84E3-CCFE7C27286D}"/>
              </a:ext>
            </a:extLst>
          </p:cNvPr>
          <p:cNvSpPr txBox="1">
            <a:spLocks/>
          </p:cNvSpPr>
          <p:nvPr/>
        </p:nvSpPr>
        <p:spPr>
          <a:xfrm>
            <a:off x="541609" y="1332097"/>
            <a:ext cx="6329085" cy="5281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IE" sz="27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 There are 5 enemy ships in total.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E" sz="23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4 normal enemy ships.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E" sz="23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1 mother ship, which is the boss.</a:t>
            </a:r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3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The player can pick up hearts to regain HP.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2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All enemies will display some level of intelligence.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2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Each enemy has health points and all of them behave differently to each other.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2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They all spawn into the world based on the players position.</a:t>
            </a:r>
          </a:p>
        </p:txBody>
      </p:sp>
      <p:cxnSp>
        <p:nvCxnSpPr>
          <p:cNvPr id="13" name="Straight Connector 12" descr="Light grey line separating Morph text and images">
            <a:extLst>
              <a:ext uri="{FF2B5EF4-FFF2-40B4-BE49-F238E27FC236}">
                <a16:creationId xmlns:a16="http://schemas.microsoft.com/office/drawing/2014/main" id="{0ADB1F2F-C849-4A75-AFC7-452867683350}"/>
              </a:ext>
            </a:extLst>
          </p:cNvPr>
          <p:cNvCxnSpPr/>
          <p:nvPr/>
        </p:nvCxnSpPr>
        <p:spPr>
          <a:xfrm>
            <a:off x="7148917" y="1414587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188267D-3789-4C10-8EE9-E348A2146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703" y="3429000"/>
            <a:ext cx="1917201" cy="19172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6BBC97-FCEE-4304-A014-2FF86EC20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611" y="1414587"/>
            <a:ext cx="2438400" cy="2438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D9D243-DF14-46DF-95CB-0F50490B0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904" y="2159485"/>
            <a:ext cx="948603" cy="9486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D3BEA8-891E-4383-8251-25453F576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503" y="5565767"/>
            <a:ext cx="609600" cy="60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014FB8-22CF-4C89-B862-2BEC7F8638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303" y="3877695"/>
            <a:ext cx="3126839" cy="31268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9696D4-AC58-4E55-A3CE-41C417C62A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553" y="3830019"/>
            <a:ext cx="3174515" cy="317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>
            <a:extLst>
              <a:ext uri="{FF2B5EF4-FFF2-40B4-BE49-F238E27FC236}">
                <a16:creationId xmlns:a16="http://schemas.microsoft.com/office/drawing/2014/main" id="{5BE48D1B-A6FF-4AC0-87FC-62DFA9F006A8}"/>
              </a:ext>
            </a:extLst>
          </p:cNvPr>
          <p:cNvSpPr txBox="1">
            <a:spLocks/>
          </p:cNvSpPr>
          <p:nvPr/>
        </p:nvSpPr>
        <p:spPr>
          <a:xfrm>
            <a:off x="541609" y="244325"/>
            <a:ext cx="5209486" cy="920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latin typeface="Bebas Neue" panose="020B0606020202050201" pitchFamily="34" charset="0"/>
                <a:cs typeface="Arial" panose="020B0604020202020204" pitchFamily="34" charset="0"/>
              </a:rPr>
              <a:t>polymorphism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74E77AA-AF30-4711-8BA1-CD9552B702C4}"/>
              </a:ext>
            </a:extLst>
          </p:cNvPr>
          <p:cNvSpPr txBox="1">
            <a:spLocks/>
          </p:cNvSpPr>
          <p:nvPr/>
        </p:nvSpPr>
        <p:spPr>
          <a:xfrm>
            <a:off x="541609" y="1662007"/>
            <a:ext cx="6605149" cy="46372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3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In order to showcase the power of </a:t>
            </a:r>
            <a:r>
              <a:rPr lang="en-IE" sz="2300" i="1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Unity</a:t>
            </a:r>
            <a:r>
              <a:rPr lang="en-IE" sz="23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, I wanted to show some form of polymorphism using the </a:t>
            </a:r>
            <a:r>
              <a:rPr lang="en-IE" sz="2300" i="1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Unity Engine</a:t>
            </a:r>
            <a:r>
              <a:rPr lang="en-IE" sz="23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.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E" sz="2300" i="1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I wanted the enemies to have a set of core components that they all have attached to their game object.</a:t>
            </a:r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300" i="1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Having the enemies use a set of core specific components allowed me to easily add new enemies.</a:t>
            </a:r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300" i="1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Some of these components are reusable for other objects.</a:t>
            </a:r>
          </a:p>
        </p:txBody>
      </p:sp>
      <p:cxnSp>
        <p:nvCxnSpPr>
          <p:cNvPr id="7" name="Straight Connector 6" descr="Light grey line separating Morph text and images">
            <a:extLst>
              <a:ext uri="{FF2B5EF4-FFF2-40B4-BE49-F238E27FC236}">
                <a16:creationId xmlns:a16="http://schemas.microsoft.com/office/drawing/2014/main" id="{B72283A1-41A1-4BE7-8AD7-BE80A362C125}"/>
              </a:ext>
            </a:extLst>
          </p:cNvPr>
          <p:cNvCxnSpPr/>
          <p:nvPr/>
        </p:nvCxnSpPr>
        <p:spPr>
          <a:xfrm>
            <a:off x="7248564" y="1406670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B93E2F9-0BEB-4E3D-8929-E4A72D7E5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054" y="2440593"/>
            <a:ext cx="4232337" cy="306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40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 descr="Light grey line separating Morph text and images">
            <a:extLst>
              <a:ext uri="{FF2B5EF4-FFF2-40B4-BE49-F238E27FC236}">
                <a16:creationId xmlns:a16="http://schemas.microsoft.com/office/drawing/2014/main" id="{D19FB741-7392-46EC-98BE-A4913A270958}"/>
              </a:ext>
            </a:extLst>
          </p:cNvPr>
          <p:cNvCxnSpPr/>
          <p:nvPr/>
        </p:nvCxnSpPr>
        <p:spPr>
          <a:xfrm>
            <a:off x="7088759" y="1414587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7">
            <a:extLst>
              <a:ext uri="{FF2B5EF4-FFF2-40B4-BE49-F238E27FC236}">
                <a16:creationId xmlns:a16="http://schemas.microsoft.com/office/drawing/2014/main" id="{E96012C4-3334-46BF-9D2B-D1D8371F1014}"/>
              </a:ext>
            </a:extLst>
          </p:cNvPr>
          <p:cNvSpPr txBox="1">
            <a:spLocks/>
          </p:cNvSpPr>
          <p:nvPr/>
        </p:nvSpPr>
        <p:spPr>
          <a:xfrm>
            <a:off x="541608" y="244325"/>
            <a:ext cx="6039665" cy="920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latin typeface="Bebas Neue" panose="020B0606020202050201" pitchFamily="34" charset="0"/>
                <a:cs typeface="Arial" panose="020B0604020202020204" pitchFamily="34" charset="0"/>
              </a:rPr>
              <a:t>Spawn manager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7ED3FBC0-67FA-4EE6-B875-B70831C10828}"/>
              </a:ext>
            </a:extLst>
          </p:cNvPr>
          <p:cNvSpPr txBox="1">
            <a:spLocks/>
          </p:cNvSpPr>
          <p:nvPr/>
        </p:nvSpPr>
        <p:spPr>
          <a:xfrm>
            <a:off x="541608" y="1813360"/>
            <a:ext cx="6329085" cy="4493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6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The spawn manager will spawn objects based on the players position.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6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The objects that are added to the spawn manager are weighted.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E" sz="26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To implement this, I used the </a:t>
            </a:r>
            <a:r>
              <a:rPr lang="en-IE" sz="2600" i="1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Cumulative Distribution Function</a:t>
            </a:r>
            <a:r>
              <a:rPr lang="en-IE" sz="26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.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6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The weights are re-adjusted based on the players performance.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D2356CF-3884-4F86-BE9B-E0186BE01187}"/>
              </a:ext>
            </a:extLst>
          </p:cNvPr>
          <p:cNvSpPr txBox="1">
            <a:spLocks/>
          </p:cNvSpPr>
          <p:nvPr/>
        </p:nvSpPr>
        <p:spPr>
          <a:xfrm>
            <a:off x="7306826" y="1908262"/>
            <a:ext cx="3473468" cy="39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3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Why I spawn objects based on the players position: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E" sz="23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It makes the game more interesting.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E" sz="23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To give the player an advantage.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E" sz="23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To add more difficulty.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IE" sz="1800" spc="-150" dirty="0">
              <a:solidFill>
                <a:srgbClr val="404040"/>
              </a:solidFill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3985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 descr="Light grey line separating Morph text and images">
            <a:extLst>
              <a:ext uri="{FF2B5EF4-FFF2-40B4-BE49-F238E27FC236}">
                <a16:creationId xmlns:a16="http://schemas.microsoft.com/office/drawing/2014/main" id="{E85055A5-678F-45AA-BC97-3DF651EEA185}"/>
              </a:ext>
            </a:extLst>
          </p:cNvPr>
          <p:cNvCxnSpPr/>
          <p:nvPr/>
        </p:nvCxnSpPr>
        <p:spPr>
          <a:xfrm>
            <a:off x="7088759" y="1414587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7">
            <a:extLst>
              <a:ext uri="{FF2B5EF4-FFF2-40B4-BE49-F238E27FC236}">
                <a16:creationId xmlns:a16="http://schemas.microsoft.com/office/drawing/2014/main" id="{6C27E01C-54D1-4342-882F-5D8A9C9A0F8C}"/>
              </a:ext>
            </a:extLst>
          </p:cNvPr>
          <p:cNvSpPr txBox="1">
            <a:spLocks/>
          </p:cNvSpPr>
          <p:nvPr/>
        </p:nvSpPr>
        <p:spPr>
          <a:xfrm>
            <a:off x="541608" y="244325"/>
            <a:ext cx="6039665" cy="920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latin typeface="Bebas Neue" panose="020B0606020202050201" pitchFamily="34" charset="0"/>
                <a:cs typeface="Arial" panose="020B0604020202020204" pitchFamily="34" charset="0"/>
              </a:rPr>
              <a:t>Data driven development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8D7DD34-6109-4F11-B670-2BDBF1633E2B}"/>
              </a:ext>
            </a:extLst>
          </p:cNvPr>
          <p:cNvSpPr txBox="1">
            <a:spLocks/>
          </p:cNvSpPr>
          <p:nvPr/>
        </p:nvSpPr>
        <p:spPr>
          <a:xfrm>
            <a:off x="541608" y="1638077"/>
            <a:ext cx="6329085" cy="46111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5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TDD is good for testing the logic of your program, but in game design it loses value when we try to make things progress over time.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5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This is because each time we move forward with the development of the game, we’re constantly iterating, and the design is changing as the game evolves and progresses.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5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DDD allows me to get actual data out of those tests to make my design and game better.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E4790D9-9469-4517-92AC-2F120A15887F}"/>
              </a:ext>
            </a:extLst>
          </p:cNvPr>
          <p:cNvSpPr txBox="1">
            <a:spLocks/>
          </p:cNvSpPr>
          <p:nvPr/>
        </p:nvSpPr>
        <p:spPr>
          <a:xfrm>
            <a:off x="7306825" y="1908262"/>
            <a:ext cx="4592243" cy="4635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3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Types of tests done in DDD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E" sz="23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Tests to validate the behaviour of the game objects with their components attached.</a:t>
            </a:r>
            <a:endParaRPr lang="en-IE" sz="1800" spc="-150" dirty="0">
              <a:solidFill>
                <a:srgbClr val="404040"/>
              </a:solidFill>
              <a:latin typeface="Arial" pitchFamily="34"/>
              <a:cs typeface="Arial" pitchFamily="34"/>
            </a:endParaRP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3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Unit Testing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3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Integration Testing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3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Interface Testing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3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User Acceptance Testing</a:t>
            </a:r>
          </a:p>
        </p:txBody>
      </p:sp>
    </p:spTree>
    <p:extLst>
      <p:ext uri="{BB962C8B-B14F-4D97-AF65-F5344CB8AC3E}">
        <p14:creationId xmlns:p14="http://schemas.microsoft.com/office/powerpoint/2010/main" val="3628730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Light grey line separating Morph text and images">
            <a:extLst>
              <a:ext uri="{FF2B5EF4-FFF2-40B4-BE49-F238E27FC236}">
                <a16:creationId xmlns:a16="http://schemas.microsoft.com/office/drawing/2014/main" id="{1A8BB3CE-135D-4F34-B319-C5A925F9AC6B}"/>
              </a:ext>
            </a:extLst>
          </p:cNvPr>
          <p:cNvCxnSpPr/>
          <p:nvPr/>
        </p:nvCxnSpPr>
        <p:spPr>
          <a:xfrm>
            <a:off x="4369310" y="1450213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>
            <a:extLst>
              <a:ext uri="{FF2B5EF4-FFF2-40B4-BE49-F238E27FC236}">
                <a16:creationId xmlns:a16="http://schemas.microsoft.com/office/drawing/2014/main" id="{93F71913-4245-4CDC-BAB4-53D2938217CA}"/>
              </a:ext>
            </a:extLst>
          </p:cNvPr>
          <p:cNvSpPr txBox="1">
            <a:spLocks/>
          </p:cNvSpPr>
          <p:nvPr/>
        </p:nvSpPr>
        <p:spPr>
          <a:xfrm>
            <a:off x="541608" y="244325"/>
            <a:ext cx="6039665" cy="920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latin typeface="Bebas Neue" panose="020B0606020202050201" pitchFamily="34" charset="0"/>
                <a:cs typeface="Arial" panose="020B0604020202020204" pitchFamily="34" charset="0"/>
              </a:rPr>
              <a:t>User Interface testing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3368F-525B-4804-A215-EECCD19B3CBF}"/>
              </a:ext>
            </a:extLst>
          </p:cNvPr>
          <p:cNvSpPr txBox="1">
            <a:spLocks/>
          </p:cNvSpPr>
          <p:nvPr/>
        </p:nvSpPr>
        <p:spPr>
          <a:xfrm>
            <a:off x="541608" y="2197442"/>
            <a:ext cx="3674130" cy="3588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3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Very important. It involves assessing the UI based on important variables such as: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E" sz="23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Visibility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E" sz="23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Consistency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E" sz="23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Usability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345D98B-C1D2-48CE-BF29-E20CC9CA2ED7}"/>
              </a:ext>
            </a:extLst>
          </p:cNvPr>
          <p:cNvSpPr txBox="1">
            <a:spLocks/>
          </p:cNvSpPr>
          <p:nvPr/>
        </p:nvSpPr>
        <p:spPr>
          <a:xfrm>
            <a:off x="4522883" y="1923393"/>
            <a:ext cx="6175156" cy="4419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3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Visibility – I made sure that when any scene in my game was loaded, its respective components were present, and that components expected to be active in the hierarchy, were active.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3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Consistency – I wrote tests to ensure that when buttons were clicked, they performed the right </a:t>
            </a:r>
            <a:r>
              <a:rPr lang="en-IE" sz="2300" spc="-150">
                <a:solidFill>
                  <a:srgbClr val="404040"/>
                </a:solidFill>
                <a:latin typeface="Arial" pitchFamily="34"/>
                <a:cs typeface="Arial" pitchFamily="34"/>
              </a:rPr>
              <a:t>actions.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300" spc="-150">
                <a:solidFill>
                  <a:srgbClr val="404040"/>
                </a:solidFill>
                <a:latin typeface="Arial" pitchFamily="34"/>
                <a:cs typeface="Arial" pitchFamily="34"/>
              </a:rPr>
              <a:t>Usability </a:t>
            </a:r>
            <a:r>
              <a:rPr lang="en-IE" sz="23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– I ensured that all buttons present in the scenes were interactable and displayed the correct text.</a:t>
            </a:r>
          </a:p>
        </p:txBody>
      </p:sp>
    </p:spTree>
    <p:extLst>
      <p:ext uri="{BB962C8B-B14F-4D97-AF65-F5344CB8AC3E}">
        <p14:creationId xmlns:p14="http://schemas.microsoft.com/office/powerpoint/2010/main" val="2303635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255DF35D-0258-4091-9AA6-BEEA5C16848A}"/>
              </a:ext>
            </a:extLst>
          </p:cNvPr>
          <p:cNvSpPr txBox="1">
            <a:spLocks/>
          </p:cNvSpPr>
          <p:nvPr/>
        </p:nvSpPr>
        <p:spPr>
          <a:xfrm>
            <a:off x="541608" y="244325"/>
            <a:ext cx="6039665" cy="920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latin typeface="Bebas Neue" panose="020B0606020202050201" pitchFamily="34" charset="0"/>
                <a:cs typeface="Arial" panose="020B0604020202020204" pitchFamily="34" charset="0"/>
              </a:rPr>
              <a:t>User acceptance testing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3217B5-510D-492D-9846-8A720E08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86" y="1341910"/>
            <a:ext cx="2868654" cy="51420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D62D4-70D2-4C36-BC5A-5A80B068E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609" y="1341910"/>
            <a:ext cx="3052293" cy="51420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9F83A8-38CB-4BAE-B60F-66025A95B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071" y="1341909"/>
            <a:ext cx="3131258" cy="514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84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24D2A871-6B16-4F86-98CA-D56C00264B40}"/>
              </a:ext>
            </a:extLst>
          </p:cNvPr>
          <p:cNvSpPr txBox="1">
            <a:spLocks/>
          </p:cNvSpPr>
          <p:nvPr/>
        </p:nvSpPr>
        <p:spPr>
          <a:xfrm>
            <a:off x="541608" y="244325"/>
            <a:ext cx="6039665" cy="920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latin typeface="Bebas Neue" panose="020B0606020202050201" pitchFamily="34" charset="0"/>
                <a:cs typeface="Arial" panose="020B0604020202020204" pitchFamily="34" charset="0"/>
              </a:rPr>
              <a:t>optimization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6BFE56-3DDD-48E0-A808-254ECC5D1EC2}"/>
              </a:ext>
            </a:extLst>
          </p:cNvPr>
          <p:cNvSpPr txBox="1">
            <a:spLocks/>
          </p:cNvSpPr>
          <p:nvPr/>
        </p:nvSpPr>
        <p:spPr>
          <a:xfrm>
            <a:off x="6096000" y="1994137"/>
            <a:ext cx="5317803" cy="3670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3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Methods to reduce lag: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E" sz="23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 Object Pooling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E" sz="23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Static Batching – allows the engine to reduce draw calls for geometry of any size provided that it shares the same material and does not move. 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E" sz="23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Player Reloading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EFAA7F-A50B-435B-92F4-907311C5B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08" y="2170122"/>
            <a:ext cx="5181800" cy="348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55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88F40E-30BE-41DF-AD31-CB7876BA1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94" y="1431126"/>
            <a:ext cx="11560787" cy="2144413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6D4AB1A1-5B14-4273-AA61-97A2AE591FC6}"/>
              </a:ext>
            </a:extLst>
          </p:cNvPr>
          <p:cNvSpPr txBox="1">
            <a:spLocks/>
          </p:cNvSpPr>
          <p:nvPr/>
        </p:nvSpPr>
        <p:spPr>
          <a:xfrm>
            <a:off x="541608" y="244325"/>
            <a:ext cx="6039665" cy="920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latin typeface="Bebas Neue" panose="020B0606020202050201" pitchFamily="34" charset="0"/>
                <a:cs typeface="Arial" panose="020B0604020202020204" pitchFamily="34" charset="0"/>
              </a:rPr>
              <a:t>optimization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73DC3A-E154-421A-83F2-CB372B025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94" y="3696135"/>
            <a:ext cx="10530837" cy="271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30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/>
          <p:cNvSpPr txBox="1">
            <a:spLocks/>
          </p:cNvSpPr>
          <p:nvPr/>
        </p:nvSpPr>
        <p:spPr>
          <a:xfrm>
            <a:off x="541609" y="1438183"/>
            <a:ext cx="9490157" cy="4190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B2E07726-23AD-4E98-9202-0A87655DFA2A}"/>
              </a:ext>
            </a:extLst>
          </p:cNvPr>
          <p:cNvSpPr txBox="1">
            <a:spLocks/>
          </p:cNvSpPr>
          <p:nvPr/>
        </p:nvSpPr>
        <p:spPr>
          <a:xfrm>
            <a:off x="541609" y="244325"/>
            <a:ext cx="3461773" cy="920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latin typeface="Bebas Neue" panose="020B0606020202050201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DE70334-0527-42D2-92B0-85D2D8F817C1}"/>
              </a:ext>
            </a:extLst>
          </p:cNvPr>
          <p:cNvSpPr txBox="1">
            <a:spLocks/>
          </p:cNvSpPr>
          <p:nvPr/>
        </p:nvSpPr>
        <p:spPr>
          <a:xfrm>
            <a:off x="541609" y="1331157"/>
            <a:ext cx="11108782" cy="5038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IE" sz="27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Original idea – asteroids and meteoroids colliding with each other…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IE" sz="27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Why did I change it?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E" sz="27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I felt like the original idea was too basic and that  I needed to make the game more interesting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E" sz="27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Since I decided to use the </a:t>
            </a:r>
            <a:r>
              <a:rPr lang="en-IE" sz="2700" i="1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Unity Engine, I felt like I could add more complexity to my game, i.e. different enemies with different behaviours.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E" sz="2700" i="1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If I wanted people to enjoy my game, it’s important that the enemies displayed at least some level of intelligence.</a:t>
            </a:r>
          </a:p>
          <a:p>
            <a:pPr marL="1143000" lvl="2" indent="-457200" algn="just">
              <a:buFont typeface="Wingdings" panose="05000000000000000000" pitchFamily="2" charset="2"/>
              <a:buChar char="q"/>
            </a:pPr>
            <a:endParaRPr lang="en-IE" sz="2700" spc="-150" dirty="0">
              <a:solidFill>
                <a:srgbClr val="404040"/>
              </a:solidFill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BA79EEB1-D0F8-4334-94D1-D38A5D849A2A}"/>
              </a:ext>
            </a:extLst>
          </p:cNvPr>
          <p:cNvSpPr txBox="1">
            <a:spLocks/>
          </p:cNvSpPr>
          <p:nvPr/>
        </p:nvSpPr>
        <p:spPr>
          <a:xfrm>
            <a:off x="541609" y="244325"/>
            <a:ext cx="3461773" cy="920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latin typeface="Bebas Neue" panose="020B0606020202050201" pitchFamily="34" charset="0"/>
                <a:cs typeface="Arial" panose="020B0604020202020204" pitchFamily="34" charset="0"/>
              </a:rPr>
              <a:t>The new IDEA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95840060-3BB0-453F-B9A8-2A8DB67B7832}"/>
              </a:ext>
            </a:extLst>
          </p:cNvPr>
          <p:cNvSpPr txBox="1">
            <a:spLocks/>
          </p:cNvSpPr>
          <p:nvPr/>
        </p:nvSpPr>
        <p:spPr>
          <a:xfrm>
            <a:off x="541609" y="1331157"/>
            <a:ext cx="11108782" cy="5038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IE" sz="27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 Collider is an online 2-D space shooting game.</a:t>
            </a:r>
          </a:p>
          <a:p>
            <a:pPr marL="685800" lvl="1" indent="-457200" algn="just">
              <a:buFont typeface="Wingdings" panose="05000000000000000000" pitchFamily="2" charset="2"/>
              <a:buChar char="q"/>
            </a:pPr>
            <a:r>
              <a:rPr lang="en-IE" sz="27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The objective of the player is to battle and destroy incoming enemy ships.</a:t>
            </a:r>
          </a:p>
          <a:p>
            <a:pPr marL="685800" lvl="1" indent="-457200" algn="just">
              <a:buFont typeface="Wingdings" panose="05000000000000000000" pitchFamily="2" charset="2"/>
              <a:buChar char="q"/>
            </a:pPr>
            <a:r>
              <a:rPr lang="en-IE" sz="27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The player will have health points and can collect hearts to regain health.</a:t>
            </a:r>
          </a:p>
          <a:p>
            <a:pPr marL="685800" lvl="1" indent="-457200" algn="just">
              <a:buFont typeface="Wingdings" panose="05000000000000000000" pitchFamily="2" charset="2"/>
              <a:buChar char="q"/>
            </a:pPr>
            <a:r>
              <a:rPr lang="en-IE" sz="27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The game has features such as collision detection, dynamic difficulty adjustment, and an online database where players will be ranked based on their scores.</a:t>
            </a:r>
          </a:p>
        </p:txBody>
      </p:sp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B19DCC11-E9DE-4C5E-B92E-BB4C3254B3D6}"/>
              </a:ext>
            </a:extLst>
          </p:cNvPr>
          <p:cNvSpPr txBox="1">
            <a:spLocks/>
          </p:cNvSpPr>
          <p:nvPr/>
        </p:nvSpPr>
        <p:spPr>
          <a:xfrm>
            <a:off x="541609" y="244325"/>
            <a:ext cx="3461773" cy="920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latin typeface="Bebas Neue" panose="020B0606020202050201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F2FAD4B-A98A-4AD8-8B18-82EA7C984604}"/>
              </a:ext>
            </a:extLst>
          </p:cNvPr>
          <p:cNvSpPr txBox="1">
            <a:spLocks/>
          </p:cNvSpPr>
          <p:nvPr/>
        </p:nvSpPr>
        <p:spPr>
          <a:xfrm>
            <a:off x="541609" y="1839157"/>
            <a:ext cx="11108782" cy="3850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IE" sz="27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 My love for games is what actually got me interested in computer science.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IE" sz="27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I had a very basic knowledge of how games were developed.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IE" sz="27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I really enjoy independent learning and the course did not teach game development to us as a module. So, my goal was to do a project that would allow me to develop and understand game development.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5D31813-FADB-4A00-8F27-911C6EF1F034}"/>
              </a:ext>
            </a:extLst>
          </p:cNvPr>
          <p:cNvSpPr txBox="1">
            <a:spLocks/>
          </p:cNvSpPr>
          <p:nvPr/>
        </p:nvSpPr>
        <p:spPr>
          <a:xfrm>
            <a:off x="541609" y="1438183"/>
            <a:ext cx="6866478" cy="48294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IE" sz="2700" dirty="0">
              <a:solidFill>
                <a:srgbClr val="404040"/>
              </a:solidFill>
              <a:latin typeface="Arial" pitchFamily="34"/>
              <a:cs typeface="Arial" pitchFamily="34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A805933-4816-4FD0-A5B0-31499D255A1C}"/>
              </a:ext>
            </a:extLst>
          </p:cNvPr>
          <p:cNvSpPr txBox="1">
            <a:spLocks/>
          </p:cNvSpPr>
          <p:nvPr/>
        </p:nvSpPr>
        <p:spPr>
          <a:xfrm>
            <a:off x="806773" y="2247531"/>
            <a:ext cx="7918810" cy="29828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IE" sz="27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52632B5F-0D84-450A-A7A6-15340733570B}"/>
              </a:ext>
            </a:extLst>
          </p:cNvPr>
          <p:cNvSpPr txBox="1">
            <a:spLocks/>
          </p:cNvSpPr>
          <p:nvPr/>
        </p:nvSpPr>
        <p:spPr>
          <a:xfrm>
            <a:off x="541609" y="244325"/>
            <a:ext cx="6684691" cy="920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latin typeface="Bebas Neue" panose="020B0606020202050201" pitchFamily="34" charset="0"/>
                <a:cs typeface="Arial" panose="020B0604020202020204" pitchFamily="34" charset="0"/>
              </a:rPr>
              <a:t>WHY DID I USE THE UNITY ENGINE? 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E842CC8E-D495-48DB-8887-BD37786C0427}"/>
              </a:ext>
            </a:extLst>
          </p:cNvPr>
          <p:cNvSpPr txBox="1">
            <a:spLocks/>
          </p:cNvSpPr>
          <p:nvPr/>
        </p:nvSpPr>
        <p:spPr>
          <a:xfrm>
            <a:off x="541609" y="1857837"/>
            <a:ext cx="11108782" cy="3990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IE" sz="27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 I used the </a:t>
            </a:r>
            <a:r>
              <a:rPr lang="en-IE" sz="2700" i="1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Unity</a:t>
            </a:r>
            <a:r>
              <a:rPr lang="en-IE" sz="27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 </a:t>
            </a:r>
            <a:r>
              <a:rPr lang="en-IE" sz="2700" i="1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Engine</a:t>
            </a:r>
            <a:r>
              <a:rPr lang="en-IE" sz="27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 because:</a:t>
            </a:r>
          </a:p>
          <a:p>
            <a:pPr marL="685800" lvl="1" indent="-457200" algn="just">
              <a:buFont typeface="Wingdings" panose="05000000000000000000" pitchFamily="2" charset="2"/>
              <a:buChar char="q"/>
            </a:pPr>
            <a:r>
              <a:rPr lang="en-IE" sz="27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I wanted the GUI for the game to be well designed and the </a:t>
            </a:r>
            <a:r>
              <a:rPr lang="en-IE" sz="2700" i="1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Unity</a:t>
            </a:r>
            <a:r>
              <a:rPr lang="en-IE" sz="27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 </a:t>
            </a:r>
            <a:r>
              <a:rPr lang="en-IE" sz="2700" i="1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Engine</a:t>
            </a:r>
            <a:r>
              <a:rPr lang="en-IE" sz="27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 was best suited for that.</a:t>
            </a:r>
          </a:p>
          <a:p>
            <a:pPr marL="685800" lvl="1" indent="-457200" algn="just">
              <a:buFont typeface="Wingdings" panose="05000000000000000000" pitchFamily="2" charset="2"/>
              <a:buChar char="q"/>
            </a:pPr>
            <a:r>
              <a:rPr lang="en-IE" sz="27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I wanted the game to have animations and sprites. Doing this with </a:t>
            </a:r>
            <a:r>
              <a:rPr lang="en-IE" sz="2700" i="1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Unity</a:t>
            </a:r>
            <a:r>
              <a:rPr lang="en-IE" sz="27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 saves time so that I can focus on the more important aspects of the project.</a:t>
            </a:r>
          </a:p>
        </p:txBody>
      </p:sp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378FEBF-4ED7-4215-A2E5-A659BB107556}"/>
              </a:ext>
            </a:extLst>
          </p:cNvPr>
          <p:cNvSpPr txBox="1">
            <a:spLocks/>
          </p:cNvSpPr>
          <p:nvPr/>
        </p:nvSpPr>
        <p:spPr>
          <a:xfrm>
            <a:off x="541609" y="244325"/>
            <a:ext cx="3461773" cy="920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latin typeface="Bebas Neue" panose="020B0606020202050201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05675EC-ABA9-4BDB-8C51-1625D4607163}"/>
              </a:ext>
            </a:extLst>
          </p:cNvPr>
          <p:cNvSpPr txBox="1">
            <a:spLocks/>
          </p:cNvSpPr>
          <p:nvPr/>
        </p:nvSpPr>
        <p:spPr>
          <a:xfrm>
            <a:off x="541609" y="1329804"/>
            <a:ext cx="11108782" cy="5083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IE" sz="27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 When designing the game I wanted to ensure that:</a:t>
            </a:r>
          </a:p>
          <a:p>
            <a:pPr marL="685800" lvl="1" indent="-457200" algn="just">
              <a:buFont typeface="Wingdings" panose="05000000000000000000" pitchFamily="2" charset="2"/>
              <a:buChar char="q"/>
            </a:pPr>
            <a:r>
              <a:rPr lang="en-IE" sz="24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The user interface was designed to a high standard and easy to use.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E" sz="24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It was built in a way that I could easily add new features to my game. For example, new enemies and sound.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E" sz="24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It was lag free.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E" sz="24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It was playable and that the difficulty level was at an intermediate level.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E" sz="24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I showed both my programming skills and non-programming skills (e.g. photo editing skills).</a:t>
            </a: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0AD8FA-AEA6-49A5-84B3-E015FEF41E3E}"/>
              </a:ext>
            </a:extLst>
          </p:cNvPr>
          <p:cNvSpPr txBox="1">
            <a:spLocks/>
          </p:cNvSpPr>
          <p:nvPr/>
        </p:nvSpPr>
        <p:spPr>
          <a:xfrm>
            <a:off x="541609" y="244325"/>
            <a:ext cx="3461773" cy="920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latin typeface="Bebas Neue" panose="020B0606020202050201" pitchFamily="34" charset="0"/>
                <a:cs typeface="Arial" panose="020B0604020202020204" pitchFamily="34" charset="0"/>
              </a:rPr>
              <a:t>User Interface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279730A8-CA69-4017-9349-4FD81DF73E80}"/>
              </a:ext>
            </a:extLst>
          </p:cNvPr>
          <p:cNvSpPr txBox="1">
            <a:spLocks/>
          </p:cNvSpPr>
          <p:nvPr/>
        </p:nvSpPr>
        <p:spPr>
          <a:xfrm>
            <a:off x="541609" y="1331157"/>
            <a:ext cx="6329085" cy="5038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IE" sz="27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 The controls for the game were based on </a:t>
            </a:r>
            <a:r>
              <a:rPr lang="en-IE" sz="2700" i="1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Fitts’s</a:t>
            </a:r>
            <a:r>
              <a:rPr lang="en-IE" sz="27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 </a:t>
            </a:r>
            <a:r>
              <a:rPr lang="en-IE" sz="2700" i="1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Law</a:t>
            </a:r>
            <a:r>
              <a:rPr lang="en-IE" sz="27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IE" sz="20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Fitts’s Law – is a predictive model of human movement primarily used in human-computer interaction and ergonomics.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E" sz="24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WASD or Arrow keys to move.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E" sz="24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Space bar to fire missiles.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E" sz="24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Escape button to pause.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82826-4DC0-46E3-87D4-87624C9D3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885" y="1164704"/>
            <a:ext cx="2721215" cy="2725963"/>
          </a:xfrm>
          <a:prstGeom prst="rect">
            <a:avLst/>
          </a:prstGeom>
        </p:spPr>
      </p:pic>
      <p:cxnSp>
        <p:nvCxnSpPr>
          <p:cNvPr id="12" name="Straight Connector 11" descr="Light grey line separating Morph text and images">
            <a:extLst>
              <a:ext uri="{FF2B5EF4-FFF2-40B4-BE49-F238E27FC236}">
                <a16:creationId xmlns:a16="http://schemas.microsoft.com/office/drawing/2014/main" id="{ADF660E0-84E9-4DB0-8CA8-E14AA32895F0}"/>
              </a:ext>
            </a:extLst>
          </p:cNvPr>
          <p:cNvCxnSpPr/>
          <p:nvPr/>
        </p:nvCxnSpPr>
        <p:spPr>
          <a:xfrm>
            <a:off x="7080074" y="1331157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4D23F00-279D-440D-B841-6394A84BD0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677" y="3890667"/>
            <a:ext cx="3927714" cy="271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7">
            <a:extLst>
              <a:ext uri="{FF2B5EF4-FFF2-40B4-BE49-F238E27FC236}">
                <a16:creationId xmlns:a16="http://schemas.microsoft.com/office/drawing/2014/main" id="{F4C3FF27-044A-4A0D-9463-0BB681D3D849}"/>
              </a:ext>
            </a:extLst>
          </p:cNvPr>
          <p:cNvSpPr txBox="1">
            <a:spLocks/>
          </p:cNvSpPr>
          <p:nvPr/>
        </p:nvSpPr>
        <p:spPr>
          <a:xfrm>
            <a:off x="541609" y="244325"/>
            <a:ext cx="3461773" cy="920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latin typeface="Bebas Neue" panose="020B0606020202050201" pitchFamily="34" charset="0"/>
                <a:cs typeface="Arial" panose="020B0604020202020204" pitchFamily="34" charset="0"/>
              </a:rPr>
              <a:t>Space theme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E60AAA5-5AF6-4A68-85AD-5DB1D4CAAC8D}"/>
              </a:ext>
            </a:extLst>
          </p:cNvPr>
          <p:cNvSpPr txBox="1">
            <a:spLocks/>
          </p:cNvSpPr>
          <p:nvPr/>
        </p:nvSpPr>
        <p:spPr>
          <a:xfrm>
            <a:off x="541609" y="1675640"/>
            <a:ext cx="6240187" cy="4775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7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 I wanted the player to feel as if they were really travelling through space.</a:t>
            </a:r>
            <a:endParaRPr lang="en-IE" sz="2400" spc="-150" dirty="0">
              <a:solidFill>
                <a:srgbClr val="404040"/>
              </a:solidFill>
              <a:latin typeface="Arial" pitchFamily="34"/>
              <a:cs typeface="Arial" pitchFamily="34"/>
            </a:endParaRP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E" sz="25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The game consists of a moving background, planets, space rocks, and stars.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400" spc="-150">
                <a:solidFill>
                  <a:srgbClr val="404040"/>
                </a:solidFill>
                <a:latin typeface="Arial" pitchFamily="34"/>
                <a:cs typeface="Arial" pitchFamily="34"/>
              </a:rPr>
              <a:t>I implemented </a:t>
            </a:r>
            <a:r>
              <a:rPr lang="en-IE" sz="24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this using </a:t>
            </a:r>
            <a:r>
              <a:rPr lang="en-IE" sz="2400" i="1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Object</a:t>
            </a:r>
            <a:r>
              <a:rPr lang="en-IE" sz="24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 </a:t>
            </a:r>
            <a:r>
              <a:rPr lang="en-IE" sz="2400" i="1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Pooling</a:t>
            </a:r>
            <a:r>
              <a:rPr lang="en-IE" sz="24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.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4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Object Pooling – is when you reuse objects that have been already instantiated before gameplay, rather than allocating and destroying them.</a:t>
            </a:r>
          </a:p>
        </p:txBody>
      </p:sp>
      <p:cxnSp>
        <p:nvCxnSpPr>
          <p:cNvPr id="12" name="Straight Connector 11" descr="Light grey line separating Morph text and images">
            <a:extLst>
              <a:ext uri="{FF2B5EF4-FFF2-40B4-BE49-F238E27FC236}">
                <a16:creationId xmlns:a16="http://schemas.microsoft.com/office/drawing/2014/main" id="{A87ABC42-AFB8-475B-8811-BE4B8A0D0550}"/>
              </a:ext>
            </a:extLst>
          </p:cNvPr>
          <p:cNvCxnSpPr/>
          <p:nvPr/>
        </p:nvCxnSpPr>
        <p:spPr>
          <a:xfrm>
            <a:off x="6787970" y="1267656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37AF3EC-C786-4C85-BD50-9834DE44C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992" y="2533444"/>
            <a:ext cx="5319322" cy="31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 descr="Light grey line separating Morph text and images">
            <a:extLst>
              <a:ext uri="{FF2B5EF4-FFF2-40B4-BE49-F238E27FC236}">
                <a16:creationId xmlns:a16="http://schemas.microsoft.com/office/drawing/2014/main" id="{A153D62C-1123-4207-A0B6-B4D467C8655A}"/>
              </a:ext>
            </a:extLst>
          </p:cNvPr>
          <p:cNvCxnSpPr/>
          <p:nvPr/>
        </p:nvCxnSpPr>
        <p:spPr>
          <a:xfrm>
            <a:off x="7221107" y="1406670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7">
            <a:extLst>
              <a:ext uri="{FF2B5EF4-FFF2-40B4-BE49-F238E27FC236}">
                <a16:creationId xmlns:a16="http://schemas.microsoft.com/office/drawing/2014/main" id="{419A3DD9-2E11-4493-A695-8DF6CD908AE8}"/>
              </a:ext>
            </a:extLst>
          </p:cNvPr>
          <p:cNvSpPr txBox="1">
            <a:spLocks/>
          </p:cNvSpPr>
          <p:nvPr/>
        </p:nvSpPr>
        <p:spPr>
          <a:xfrm>
            <a:off x="541609" y="244325"/>
            <a:ext cx="5209486" cy="9203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latin typeface="Bebas Neue" panose="020B0606020202050201" pitchFamily="34" charset="0"/>
                <a:cs typeface="Arial" panose="020B0604020202020204" pitchFamily="34" charset="0"/>
              </a:rPr>
              <a:t>Custom Sound manager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CCAA607-7ECB-4BC0-AC77-16FF3EBF25B8}"/>
              </a:ext>
            </a:extLst>
          </p:cNvPr>
          <p:cNvSpPr txBox="1">
            <a:spLocks/>
          </p:cNvSpPr>
          <p:nvPr/>
        </p:nvSpPr>
        <p:spPr>
          <a:xfrm>
            <a:off x="300282" y="1641234"/>
            <a:ext cx="6746567" cy="4423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5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I added a custom sound manager component which allowed me to easily add sound to the game.</a:t>
            </a:r>
          </a:p>
          <a:p>
            <a:pPr marL="685800" lvl="1" indent="-45720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IE" sz="2500" i="1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Unity</a:t>
            </a:r>
            <a:r>
              <a:rPr lang="en-IE" sz="25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 has an audio source component which allows you to add sound to your game. Using this component is very inefficient.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5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It requires you to add sound on a per object basis.</a:t>
            </a:r>
          </a:p>
          <a:p>
            <a:pPr marL="457200" indent="-457200"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E" sz="2500" spc="-150" dirty="0">
                <a:solidFill>
                  <a:srgbClr val="404040"/>
                </a:solidFill>
                <a:latin typeface="Arial" pitchFamily="34"/>
                <a:cs typeface="Arial" pitchFamily="34"/>
              </a:rPr>
              <a:t>There could be hundreds of objects in a game. So, doing it this way would obviously  be very time consuming.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255729-4549-4858-A48F-9DE8A0D0D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624" y="1406670"/>
            <a:ext cx="3996947" cy="482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23030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 to PowerPoint_Win32_new.potx" id="{95F22252-1276-4CE0-B5B2-7173AC23E7C1}" vid="{5251F4FC-9BFF-4FAA-9D53-CA33255737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</Template>
  <TotalTime>1255</TotalTime>
  <Words>1054</Words>
  <Application>Microsoft Office PowerPoint</Application>
  <PresentationFormat>Widescreen</PresentationFormat>
  <Paragraphs>93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Bebas Neue</vt:lpstr>
      <vt:lpstr>Calibri</vt:lpstr>
      <vt:lpstr>Segoe UI</vt:lpstr>
      <vt:lpstr>Segoe UI Light</vt:lpstr>
      <vt:lpstr>Wingdings</vt:lpstr>
      <vt:lpstr>WelcomeDoc</vt:lpstr>
      <vt:lpstr>Collider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Ore Ibikunle</dc:creator>
  <cp:keywords/>
  <cp:lastModifiedBy>Ore Ibikunle</cp:lastModifiedBy>
  <cp:revision>117</cp:revision>
  <dcterms:created xsi:type="dcterms:W3CDTF">2018-01-31T18:36:47Z</dcterms:created>
  <dcterms:modified xsi:type="dcterms:W3CDTF">2020-02-10T23:47:28Z</dcterms:modified>
  <cp:version/>
</cp:coreProperties>
</file>